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lm.nih.gov/nativevoices/assets/timeline/000/000/025/25_w_full.jpg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fba8bac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fba8bac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b9d52de5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b9d52de5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13: On special occasions everyone gathers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b9d52de5a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b9d52de5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4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Elizabeth: Caw! Caw!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b9d52de5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b9d52de5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4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14: When Elizabeth is old enough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b9d52de5a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b9d52de5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5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17: Native children all over America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b9d52de5a_2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4b9d52de5a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5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20: </a:t>
            </a:r>
            <a:r>
              <a:rPr lang="en"/>
              <a:t>Elizabeth</a:t>
            </a:r>
            <a:r>
              <a:rPr lang="en"/>
              <a:t> rejoins her family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b9d52de5a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b9d52de5a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22: After graduating, </a:t>
            </a:r>
            <a:r>
              <a:rPr lang="en"/>
              <a:t>Elizabeth</a:t>
            </a:r>
            <a:r>
              <a:rPr lang="en"/>
              <a:t> marries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b9d52de5a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4b9d52de5a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23: Soon Roy joins the Alaska Native Brotherhood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b9d52de5a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4b9d52de5a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7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27: But in Juneau….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b9d52de5a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b9d52de5a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Landlord: Sorry but the neighbors don’t want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b9d52de5a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b9d52de5a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7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29: Finally they do find a home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b9d52de5a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b9d52de5a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1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1: Waves lap the shore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b9d52de5a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b9d52de5a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30: And at the movie theatre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b9d52de5a_2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b9d52de5a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8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5th student: the best parts of the </a:t>
            </a:r>
            <a:r>
              <a:rPr lang="en"/>
              <a:t>cemetery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b9d52de5a_2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4b9d52de5a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Page 9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Narrator 7: Near the top of a steep hill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b9d52de5a_2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b9d52de5a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10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13: The engines whir to life and the plane glides </a:t>
            </a:r>
            <a:r>
              <a:rPr lang="en"/>
              <a:t>through</a:t>
            </a:r>
            <a:r>
              <a:rPr lang="en"/>
              <a:t> the water.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4e5ecf826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04e5ecf82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11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18: On February 5, 1945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b9d52de5a_1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4b9d52de5a_1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b9d52de5a_2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4b9d52de5a_2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12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27: That night, Roy and Elizabeth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https://www.nlm.nih.gov/nativevoices/assets/timeline/000/000/025/25_w_full.jpg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4e5ecf82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04e5ecf82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4e5ecf826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04e5ecf826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b9d52de5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b9d52de5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2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2: It is July 4th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b9d52de5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b9d52de5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5: Sharp sea air swirls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b9d52de5a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b9d52de5a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2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6: Elizabeth runs and plays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b9d52de5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4b9d52de5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2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7: For thousands of years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b9d52de5a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4b9d52de5a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3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Narrator 10: When her little legs are strong enough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b9d52de5a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b9d52de5a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3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Narrators: Chickadee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b9d52de5a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b9d52de5a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Elizabeth’s mother: “No, only get these ones”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4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jp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29.png"/><Relationship Id="rId5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Relationship Id="rId4" Type="http://schemas.openxmlformats.org/officeDocument/2006/relationships/image" Target="../media/image3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Relationship Id="rId4" Type="http://schemas.openxmlformats.org/officeDocument/2006/relationships/image" Target="../media/image3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jpg"/><Relationship Id="rId4" Type="http://schemas.openxmlformats.org/officeDocument/2006/relationships/image" Target="../media/image4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Relationship Id="rId4" Type="http://schemas.openxmlformats.org/officeDocument/2006/relationships/image" Target="../media/image3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5200" y="1434675"/>
            <a:ext cx="5890350" cy="12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470425" y="2510700"/>
            <a:ext cx="6219900" cy="375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Annie Boochever with Roy Peratrovich Jr.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827663" y="3193350"/>
            <a:ext cx="7373700" cy="1015800"/>
          </a:xfrm>
          <a:prstGeom prst="rect">
            <a:avLst/>
          </a:prstGeom>
          <a:noFill/>
          <a:ln>
            <a:noFill/>
          </a:ln>
          <a:effectLst>
            <a:outerShdw blurRad="428625" rotWithShape="0" algn="bl" dir="7200000" dist="57150">
              <a:srgbClr val="000000">
                <a:alpha val="57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FFFFFF"/>
                </a:solidFill>
              </a:rPr>
              <a:t>Gunalchéesh. Yak’éi yee </a:t>
            </a:r>
            <a:r>
              <a:rPr b="1" lang="en" sz="3300" u="sng">
                <a:solidFill>
                  <a:srgbClr val="FFFFFF"/>
                </a:solidFill>
              </a:rPr>
              <a:t>x</a:t>
            </a:r>
            <a:r>
              <a:rPr b="1" lang="en" sz="3300">
                <a:solidFill>
                  <a:srgbClr val="FFFFFF"/>
                </a:solidFill>
              </a:rPr>
              <a:t>swateení</a:t>
            </a:r>
            <a:endParaRPr b="1" sz="33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100">
                <a:solidFill>
                  <a:schemeClr val="lt1"/>
                </a:solidFill>
              </a:rPr>
              <a:t>Thank you. It is good to see you all</a:t>
            </a:r>
            <a:endParaRPr b="1"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 title="IMG_8986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6650" y="0"/>
            <a:ext cx="59735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2"/>
          <p:cNvSpPr txBox="1"/>
          <p:nvPr/>
        </p:nvSpPr>
        <p:spPr>
          <a:xfrm>
            <a:off x="539750" y="3227000"/>
            <a:ext cx="4200600" cy="1293000"/>
          </a:xfrm>
          <a:prstGeom prst="rect">
            <a:avLst/>
          </a:prstGeom>
          <a:noFill/>
          <a:ln>
            <a:noFill/>
          </a:ln>
          <a:effectLst>
            <a:outerShdw blurRad="757238" rotWithShape="0" algn="bl" dir="14340000" dist="447675">
              <a:srgbClr val="000000">
                <a:alpha val="57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Haida Salmon</a:t>
            </a:r>
            <a:endParaRPr b="1" sz="36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Artist: T.J. Young</a:t>
            </a:r>
            <a:endParaRPr b="1" sz="36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mon Raven - Cabrillo National Monument (U.S. National Park Service)" id="107" name="Google Shape;107;p23"/>
          <p:cNvPicPr preferRelativeResize="0"/>
          <p:nvPr/>
        </p:nvPicPr>
        <p:blipFill rotWithShape="1">
          <a:blip r:embed="rId4">
            <a:alphaModFix/>
          </a:blip>
          <a:srcRect b="12778" l="0" r="0" t="0"/>
          <a:stretch/>
        </p:blipFill>
        <p:spPr>
          <a:xfrm>
            <a:off x="1623413" y="0"/>
            <a:ext cx="58971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 title="Screen Shot 2025-04-19 at 8.25.20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1125" y="-98100"/>
            <a:ext cx="8829728" cy="52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/>
          <p:nvPr/>
        </p:nvSpPr>
        <p:spPr>
          <a:xfrm>
            <a:off x="0" y="2906175"/>
            <a:ext cx="9144000" cy="1385400"/>
          </a:xfrm>
          <a:prstGeom prst="rect">
            <a:avLst/>
          </a:prstGeom>
          <a:noFill/>
          <a:ln>
            <a:noFill/>
          </a:ln>
          <a:effectLst>
            <a:outerShdw blurRad="357188" rotWithShape="0" algn="bl">
              <a:srgbClr val="000000">
                <a:alpha val="7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Kaax</a:t>
            </a:r>
            <a:r>
              <a:rPr b="1" lang="en" sz="4500" u="sng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g</a:t>
            </a:r>
            <a:r>
              <a:rPr b="1" lang="en" sz="45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al.aat </a:t>
            </a:r>
            <a:endParaRPr b="1" sz="45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3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Person who packs for herself</a:t>
            </a:r>
            <a:r>
              <a:rPr lang="en" sz="33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  <a:endParaRPr sz="33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/>
          <p:nvPr/>
        </p:nvSpPr>
        <p:spPr>
          <a:xfrm>
            <a:off x="1799300" y="191725"/>
            <a:ext cx="5855100" cy="1873200"/>
          </a:xfrm>
          <a:prstGeom prst="rect">
            <a:avLst/>
          </a:prstGeom>
          <a:solidFill>
            <a:srgbClr val="CCCCCC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900" y="343325"/>
            <a:ext cx="1523959" cy="153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 rotWithShape="1">
          <a:blip r:embed="rId5">
            <a:alphaModFix/>
          </a:blip>
          <a:srcRect b="0" l="0" r="4970" t="7450"/>
          <a:stretch/>
        </p:blipFill>
        <p:spPr>
          <a:xfrm>
            <a:off x="3524850" y="343313"/>
            <a:ext cx="3908325" cy="153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 rotWithShape="1">
          <a:blip r:embed="rId3">
            <a:alphaModFix/>
          </a:blip>
          <a:srcRect b="0" l="4580" r="0" t="0"/>
          <a:stretch/>
        </p:blipFill>
        <p:spPr>
          <a:xfrm>
            <a:off x="0" y="-458450"/>
            <a:ext cx="9144000" cy="639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30628" l="0" r="0" t="10820"/>
          <a:stretch/>
        </p:blipFill>
        <p:spPr>
          <a:xfrm flipH="1">
            <a:off x="1277814" y="0"/>
            <a:ext cx="658836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Alaska Governor's Mansion 03.JPG - Wikimedia Commons" id="158" name="Google Shape;15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PenAir Grumman Goose.jpg - Wikipedia" id="163" name="Google Shape;16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9100" y="469588"/>
            <a:ext cx="5605775" cy="420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/>
          <p:nvPr/>
        </p:nvSpPr>
        <p:spPr>
          <a:xfrm>
            <a:off x="752850" y="1822200"/>
            <a:ext cx="7638300" cy="1499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762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latin typeface="Droid Sans"/>
                <a:ea typeface="Droid Sans"/>
                <a:cs typeface="Droid Sans"/>
                <a:sym typeface="Droid Sans"/>
              </a:rPr>
              <a:t>All opposed?</a:t>
            </a:r>
            <a:endParaRPr sz="630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7"/>
          <p:cNvSpPr txBox="1"/>
          <p:nvPr/>
        </p:nvSpPr>
        <p:spPr>
          <a:xfrm>
            <a:off x="945675" y="1561225"/>
            <a:ext cx="7254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74" name="Google Shape;174;p37"/>
          <p:cNvSpPr/>
          <p:nvPr/>
        </p:nvSpPr>
        <p:spPr>
          <a:xfrm>
            <a:off x="615450" y="122100"/>
            <a:ext cx="7913100" cy="4899300"/>
          </a:xfrm>
          <a:prstGeom prst="horizont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Full and equal accommodations, facilities, and privileges to all citizens in places of public accommodations </a:t>
            </a:r>
            <a:endParaRPr b="1" sz="32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in the Territory of Alaska </a:t>
            </a:r>
            <a:endParaRPr sz="19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 title="Screen Shot 2025-04-19 at 10.18.21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3575" y="0"/>
            <a:ext cx="63168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Fireworks at Wiseman, Alaska ,USA.jpg - Wikimedia Commons" id="184" name="Google Shape;18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919" y="0"/>
            <a:ext cx="342816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/>
          <p:nvPr/>
        </p:nvSpPr>
        <p:spPr>
          <a:xfrm>
            <a:off x="1683750" y="1787550"/>
            <a:ext cx="5535600" cy="1568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100">
                <a:solidFill>
                  <a:schemeClr val="dk1"/>
                </a:solidFill>
              </a:rPr>
              <a:t>Gunalchéesh!</a:t>
            </a:r>
            <a:endParaRPr sz="4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2259750" y="111450"/>
            <a:ext cx="46245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Séet ká</a:t>
            </a:r>
            <a:endParaRPr i="1" sz="3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 sz="30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rPr>
              <a:t>Petersburg, Alaska</a:t>
            </a:r>
            <a:endParaRPr sz="3000">
              <a:solidFill>
                <a:schemeClr val="lt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28200" y="161450"/>
            <a:ext cx="9087600" cy="20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Łing</a:t>
            </a:r>
            <a:r>
              <a:rPr b="1" lang="en" sz="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ít Aaní</a:t>
            </a:r>
            <a:endParaRPr sz="52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30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Sacred </a:t>
            </a:r>
            <a:r>
              <a:rPr i="1" lang="en" sz="30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Land of the Tlingit</a:t>
            </a:r>
            <a:endParaRPr sz="300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Vectors, PNGs, Mockups &amp; Backgrounds | rawpixel" id="80" name="Google Shape;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62675"/>
            <a:ext cx="4774450" cy="3580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ld Eagle Flying | Bald Eagle flying. Gulkana Wild and Scen… | Flickr" id="81" name="Google Shape;8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1950" y="0"/>
            <a:ext cx="4982049" cy="323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DBFD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825" y="0"/>
            <a:ext cx="3879262" cy="517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84350"/>
            <a:ext cx="9213302" cy="562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 rotWithShape="1">
          <a:blip r:embed="rId4">
            <a:alphaModFix/>
          </a:blip>
          <a:srcRect b="1652" l="1845" r="0" t="2296"/>
          <a:stretch/>
        </p:blipFill>
        <p:spPr>
          <a:xfrm>
            <a:off x="2258975" y="616999"/>
            <a:ext cx="4626050" cy="39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